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59" r:id="rId4"/>
    <p:sldId id="260" r:id="rId5"/>
    <p:sldId id="261" r:id="rId6"/>
    <p:sldId id="264" r:id="rId7"/>
    <p:sldId id="263" r:id="rId8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14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45C5F0-E1B0-4336-8DB4-E5F467F53A07}" type="datetimeFigureOut">
              <a:rPr lang="vi-VN" smtClean="0"/>
              <a:t>12/08/2021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B76762-FA72-40FB-9E30-B645DCCDE1E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668447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B76762-FA72-40FB-9E30-B645DCCDE1E6}" type="slidenum">
              <a:rPr lang="vi-VN" smtClean="0"/>
              <a:t>5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836230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67540-1D7D-4B58-A94B-47FA77559873}" type="datetimeFigureOut">
              <a:rPr lang="vi-VN" smtClean="0"/>
              <a:t>12/08/2021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AEC85-5481-4E64-8A38-04BD824155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66741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67540-1D7D-4B58-A94B-47FA77559873}" type="datetimeFigureOut">
              <a:rPr lang="vi-VN" smtClean="0"/>
              <a:t>12/08/2021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AEC85-5481-4E64-8A38-04BD824155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97233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67540-1D7D-4B58-A94B-47FA77559873}" type="datetimeFigureOut">
              <a:rPr lang="vi-VN" smtClean="0"/>
              <a:t>12/08/2021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AEC85-5481-4E64-8A38-04BD824155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61079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67540-1D7D-4B58-A94B-47FA77559873}" type="datetimeFigureOut">
              <a:rPr lang="vi-VN" smtClean="0"/>
              <a:t>12/08/2021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AEC85-5481-4E64-8A38-04BD824155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70082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67540-1D7D-4B58-A94B-47FA77559873}" type="datetimeFigureOut">
              <a:rPr lang="vi-VN" smtClean="0"/>
              <a:t>12/08/2021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AEC85-5481-4E64-8A38-04BD824155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07943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67540-1D7D-4B58-A94B-47FA77559873}" type="datetimeFigureOut">
              <a:rPr lang="vi-VN" smtClean="0"/>
              <a:t>12/08/2021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AEC85-5481-4E64-8A38-04BD824155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61151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67540-1D7D-4B58-A94B-47FA77559873}" type="datetimeFigureOut">
              <a:rPr lang="vi-VN" smtClean="0"/>
              <a:t>12/08/2021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AEC85-5481-4E64-8A38-04BD824155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36520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67540-1D7D-4B58-A94B-47FA77559873}" type="datetimeFigureOut">
              <a:rPr lang="vi-VN" smtClean="0"/>
              <a:t>12/08/2021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AEC85-5481-4E64-8A38-04BD824155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13592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67540-1D7D-4B58-A94B-47FA77559873}" type="datetimeFigureOut">
              <a:rPr lang="vi-VN" smtClean="0"/>
              <a:t>12/08/2021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AEC85-5481-4E64-8A38-04BD824155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86709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67540-1D7D-4B58-A94B-47FA77559873}" type="datetimeFigureOut">
              <a:rPr lang="vi-VN" smtClean="0"/>
              <a:t>12/08/2021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AEC85-5481-4E64-8A38-04BD824155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13521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67540-1D7D-4B58-A94B-47FA77559873}" type="datetimeFigureOut">
              <a:rPr lang="vi-VN" smtClean="0"/>
              <a:t>12/08/2021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AEC85-5481-4E64-8A38-04BD824155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47370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67540-1D7D-4B58-A94B-47FA77559873}" type="datetimeFigureOut">
              <a:rPr lang="vi-VN" smtClean="0"/>
              <a:t>12/08/2021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AEC85-5481-4E64-8A38-04BD824155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79741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43891" y="1852065"/>
            <a:ext cx="6871854" cy="15788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 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18: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THỰC HÀNH</a:t>
            </a:r>
            <a:endParaRPr lang="vi-VN" sz="2800" dirty="0" smtClean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PHÂN TÍCH BIỂU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ĐỒ </a:t>
            </a:r>
            <a:endParaRPr lang="en-US" sz="2800" b="1" dirty="0" smtClean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NHIỆT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 LƯỢNG MƯA</a:t>
            </a:r>
            <a:endParaRPr lang="vi-VN" sz="28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7692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0970" y="0"/>
            <a:ext cx="7237879" cy="5878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Hướng dẫn đọc biểu đồ nhiệt độ lượng mưa</a:t>
            </a:r>
            <a:endParaRPr lang="vi-VN" sz="28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30970" y="587853"/>
            <a:ext cx="5067563" cy="61842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Quan sát 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 SGK–153 cho biết: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Trục bên trái thể hiện yếu tố nào? Đơn vị của yếu tố đó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Trục bên </a:t>
            </a:r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phải thể 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hiện yếu tố nào? Đơn vị của yếu tố đó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Biểu đồ cột màu xanh thể hiện yếu tố nào?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Đường biểu diễn màu đỏ thể hiện yếu tố nào?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Trục ngang thể hiện yếu tố nào?</a:t>
            </a:r>
            <a:endParaRPr lang="vi-VN" sz="28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98533" y="1268623"/>
            <a:ext cx="3826933" cy="4875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7916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25940" y="167317"/>
            <a:ext cx="2220416" cy="5878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Thực hành</a:t>
            </a:r>
            <a:endParaRPr lang="vi-VN" sz="28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35466" y="630535"/>
            <a:ext cx="885613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nl-NL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Quan sát hình </a:t>
            </a:r>
            <a:r>
              <a:rPr lang="nl-NL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2,</a:t>
            </a:r>
            <a:r>
              <a:rPr lang="vi-V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nl-NL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hãy </a:t>
            </a:r>
            <a:r>
              <a:rPr lang="vi-V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nl-NL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ác </a:t>
            </a:r>
            <a:r>
              <a:rPr lang="nl-NL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định vị trí của các địa điểm trên bản </a:t>
            </a:r>
            <a:r>
              <a:rPr lang="nl-NL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đồ </a:t>
            </a:r>
            <a:r>
              <a:rPr lang="nl-NL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(thuộc đới khí hậu nào).</a:t>
            </a:r>
            <a:endParaRPr lang="vi-VN" sz="28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795" y="1811868"/>
            <a:ext cx="8450863" cy="482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4056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98763" y="170738"/>
            <a:ext cx="7883236" cy="20723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1000"/>
              </a:spcAft>
            </a:pP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HOẠT ĐỘNG NHÓM (2HS)</a:t>
            </a:r>
          </a:p>
          <a:p>
            <a:pPr algn="ctr">
              <a:spcAft>
                <a:spcPts val="1000"/>
              </a:spcAft>
            </a:pP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THỜI GIAN: 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10P</a:t>
            </a:r>
            <a:endParaRPr lang="en-US" sz="2800" b="1" dirty="0" smtClean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1000"/>
              </a:spcAft>
            </a:pPr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Nội dung: Quan sát </a:t>
            </a:r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hình 2 hoàn 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thành  PHT </a:t>
            </a:r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theo hướng dẫn:</a:t>
            </a:r>
            <a:endParaRPr lang="vi-VN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1345" y="2243100"/>
            <a:ext cx="6838921" cy="4292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2765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666718"/>
              </p:ext>
            </p:extLst>
          </p:nvPr>
        </p:nvGraphicFramePr>
        <p:xfrm>
          <a:off x="114763" y="886691"/>
          <a:ext cx="8978438" cy="5640335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5260095">
                  <a:extLst>
                    <a:ext uri="{9D8B030D-6E8A-4147-A177-3AD203B41FA5}">
                      <a16:colId xmlns:a16="http://schemas.microsoft.com/office/drawing/2014/main" val="3497902161"/>
                    </a:ext>
                  </a:extLst>
                </a:gridCol>
                <a:gridCol w="1106109">
                  <a:extLst>
                    <a:ext uri="{9D8B030D-6E8A-4147-A177-3AD203B41FA5}">
                      <a16:colId xmlns:a16="http://schemas.microsoft.com/office/drawing/2014/main" val="3991373102"/>
                    </a:ext>
                  </a:extLst>
                </a:gridCol>
                <a:gridCol w="1251864">
                  <a:extLst>
                    <a:ext uri="{9D8B030D-6E8A-4147-A177-3AD203B41FA5}">
                      <a16:colId xmlns:a16="http://schemas.microsoft.com/office/drawing/2014/main" val="3146791881"/>
                    </a:ext>
                  </a:extLst>
                </a:gridCol>
                <a:gridCol w="1360370">
                  <a:extLst>
                    <a:ext uri="{9D8B030D-6E8A-4147-A177-3AD203B41FA5}">
                      <a16:colId xmlns:a16="http://schemas.microsoft.com/office/drawing/2014/main" val="3341202623"/>
                    </a:ext>
                  </a:extLst>
                </a:gridCol>
              </a:tblGrid>
              <a:tr h="60546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 dirty="0">
                          <a:effectLst/>
                          <a:latin typeface="+mj-lt"/>
                        </a:rPr>
                        <a:t> </a:t>
                      </a:r>
                      <a:endParaRPr lang="vi-VN" sz="2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Tích-xi</a:t>
                      </a:r>
                      <a:endParaRPr lang="vi-VN" sz="2800" b="1">
                        <a:effectLst/>
                        <a:latin typeface="+mj-lt"/>
                        <a:ea typeface="Arial" panose="020B0604020202020204" pitchFamily="34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Xơ-un</a:t>
                      </a:r>
                      <a:endParaRPr lang="vi-VN" sz="2800" b="1">
                        <a:effectLst/>
                        <a:latin typeface="+mj-lt"/>
                        <a:ea typeface="Arial" panose="020B0604020202020204" pitchFamily="34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2800" b="1" dirty="0">
                          <a:effectLst/>
                          <a:latin typeface="+mj-lt"/>
                        </a:rPr>
                        <a:t>Ma-ni-la</a:t>
                      </a:r>
                      <a:endParaRPr lang="vi-VN" sz="2800" b="1" dirty="0">
                        <a:effectLst/>
                        <a:latin typeface="+mj-lt"/>
                        <a:ea typeface="Arial" panose="020B0604020202020204" pitchFamily="34" charset="0"/>
                      </a:endParaRPr>
                    </a:p>
                  </a:txBody>
                  <a:tcPr marL="6350" marR="6350" marT="0" marB="0" anchor="ctr"/>
                </a:tc>
                <a:extLst>
                  <a:ext uri="{0D108BD9-81ED-4DB2-BD59-A6C34878D82A}">
                    <a16:rowId xmlns:a16="http://schemas.microsoft.com/office/drawing/2014/main" val="2779549186"/>
                  </a:ext>
                </a:extLst>
              </a:tr>
              <a:tr h="419520">
                <a:tc gridSpan="4"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2800" b="1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Về </a:t>
                      </a:r>
                      <a:r>
                        <a:rPr lang="vi-VN" sz="2800" b="1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nhiệt độ</a:t>
                      </a:r>
                      <a:endParaRPr lang="vi-VN" sz="2800" b="1" dirty="0">
                        <a:solidFill>
                          <a:srgbClr val="FF0000"/>
                        </a:solidFill>
                        <a:effectLst/>
                        <a:latin typeface="+mj-lt"/>
                        <a:ea typeface="Arial" panose="020B0604020202020204" pitchFamily="34" charset="0"/>
                      </a:endParaRPr>
                    </a:p>
                  </a:txBody>
                  <a:tcPr marL="6350" marR="6350" marT="0" marB="0" anchor="ctr"/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7666035"/>
                  </a:ext>
                </a:extLst>
              </a:tr>
              <a:tr h="605465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2800" b="1" dirty="0">
                          <a:effectLst/>
                          <a:latin typeface="+mj-lt"/>
                        </a:rPr>
                        <a:t>Nhiệt độ tháng cao nhất (°C)</a:t>
                      </a:r>
                      <a:endParaRPr lang="vi-VN" sz="2800" b="1" dirty="0">
                        <a:effectLst/>
                        <a:latin typeface="+mj-lt"/>
                        <a:ea typeface="Arial" panose="020B0604020202020204" pitchFamily="34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 dirty="0">
                          <a:effectLst/>
                          <a:latin typeface="+mj-lt"/>
                        </a:rPr>
                        <a:t> </a:t>
                      </a:r>
                      <a:endParaRPr lang="vi-VN" sz="2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 </a:t>
                      </a:r>
                      <a:endParaRPr lang="vi-VN" sz="28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 </a:t>
                      </a:r>
                      <a:endParaRPr lang="vi-VN" sz="28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2517307244"/>
                  </a:ext>
                </a:extLst>
              </a:tr>
              <a:tr h="605465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2800" b="1" dirty="0">
                          <a:effectLst/>
                          <a:latin typeface="+mj-lt"/>
                        </a:rPr>
                        <a:t>Nhiệt độ tháng </a:t>
                      </a:r>
                      <a:r>
                        <a:rPr lang="vi-VN" sz="2800" b="1" dirty="0" smtClean="0">
                          <a:effectLst/>
                          <a:latin typeface="+mj-lt"/>
                        </a:rPr>
                        <a:t>thấp </a:t>
                      </a:r>
                      <a:r>
                        <a:rPr lang="vi-VN" sz="2800" b="1" dirty="0">
                          <a:effectLst/>
                          <a:latin typeface="+mj-lt"/>
                        </a:rPr>
                        <a:t>nhất (°C)</a:t>
                      </a:r>
                      <a:endParaRPr lang="vi-VN" sz="2800" b="1" dirty="0">
                        <a:effectLst/>
                        <a:latin typeface="+mj-lt"/>
                        <a:ea typeface="Arial" panose="020B0604020202020204" pitchFamily="34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 dirty="0">
                          <a:effectLst/>
                          <a:latin typeface="+mj-lt"/>
                        </a:rPr>
                        <a:t> </a:t>
                      </a:r>
                      <a:endParaRPr lang="vi-VN" sz="2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 </a:t>
                      </a:r>
                      <a:endParaRPr lang="vi-VN" sz="28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 </a:t>
                      </a:r>
                      <a:endParaRPr lang="vi-VN" sz="28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1645056479"/>
                  </a:ext>
                </a:extLst>
              </a:tr>
              <a:tr h="426300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Biên độ nhiệt độ năm (°C)</a:t>
                      </a:r>
                      <a:endParaRPr lang="vi-VN" sz="2800" b="1">
                        <a:effectLst/>
                        <a:latin typeface="+mj-lt"/>
                        <a:ea typeface="Arial" panose="020B0604020202020204" pitchFamily="34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 dirty="0">
                          <a:effectLst/>
                          <a:latin typeface="+mj-lt"/>
                        </a:rPr>
                        <a:t> </a:t>
                      </a:r>
                      <a:endParaRPr lang="vi-VN" sz="2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 dirty="0">
                          <a:effectLst/>
                          <a:latin typeface="+mj-lt"/>
                        </a:rPr>
                        <a:t> </a:t>
                      </a:r>
                      <a:endParaRPr lang="vi-VN" sz="2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 </a:t>
                      </a:r>
                      <a:endParaRPr lang="vi-VN" sz="28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1157332676"/>
                  </a:ext>
                </a:extLst>
              </a:tr>
              <a:tr h="605465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Nhiệt độ trung bình năm (°C)</a:t>
                      </a:r>
                      <a:endParaRPr lang="vi-VN" sz="2800" b="1">
                        <a:effectLst/>
                        <a:latin typeface="+mj-lt"/>
                        <a:ea typeface="Arial" panose="020B0604020202020204" pitchFamily="34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 </a:t>
                      </a:r>
                      <a:endParaRPr lang="vi-VN" sz="28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 dirty="0">
                          <a:effectLst/>
                          <a:latin typeface="+mj-lt"/>
                        </a:rPr>
                        <a:t> </a:t>
                      </a:r>
                      <a:endParaRPr lang="vi-VN" sz="2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 </a:t>
                      </a:r>
                      <a:endParaRPr lang="vi-VN" sz="28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2276974810"/>
                  </a:ext>
                </a:extLst>
              </a:tr>
              <a:tr h="419520">
                <a:tc gridSpan="4"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2800" b="1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Về </a:t>
                      </a:r>
                      <a:r>
                        <a:rPr lang="vi-VN" sz="2800" b="1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lượng mưa</a:t>
                      </a:r>
                      <a:endParaRPr lang="vi-VN" sz="2800" b="1" dirty="0">
                        <a:solidFill>
                          <a:srgbClr val="FF0000"/>
                        </a:solidFill>
                        <a:effectLst/>
                        <a:latin typeface="+mj-lt"/>
                        <a:ea typeface="Arial" panose="020B0604020202020204" pitchFamily="34" charset="0"/>
                      </a:endParaRPr>
                    </a:p>
                  </a:txBody>
                  <a:tcPr marL="6350" marR="6350" marT="0" marB="0" anchor="ctr"/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2811960"/>
                  </a:ext>
                </a:extLst>
              </a:tr>
              <a:tr h="605465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Lượng mưa tháng cao nhất (mm)</a:t>
                      </a:r>
                      <a:endParaRPr lang="vi-VN" sz="2800" b="1">
                        <a:effectLst/>
                        <a:latin typeface="+mj-lt"/>
                        <a:ea typeface="Arial" panose="020B0604020202020204" pitchFamily="34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 </a:t>
                      </a:r>
                      <a:endParaRPr lang="vi-VN" sz="28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 </a:t>
                      </a:r>
                      <a:endParaRPr lang="vi-VN" sz="28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 </a:t>
                      </a:r>
                      <a:endParaRPr lang="vi-VN" sz="28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1782408517"/>
                  </a:ext>
                </a:extLst>
              </a:tr>
              <a:tr h="605465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Lượng mưa tháng thấp nhất (mm)</a:t>
                      </a:r>
                      <a:endParaRPr lang="vi-VN" sz="2800" b="1">
                        <a:effectLst/>
                        <a:latin typeface="+mj-lt"/>
                        <a:ea typeface="Arial" panose="020B0604020202020204" pitchFamily="34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 </a:t>
                      </a:r>
                      <a:endParaRPr lang="vi-VN" sz="28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 </a:t>
                      </a:r>
                      <a:endParaRPr lang="vi-VN" sz="28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 </a:t>
                      </a:r>
                      <a:endParaRPr lang="vi-VN" sz="28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2669329528"/>
                  </a:ext>
                </a:extLst>
              </a:tr>
              <a:tr h="605465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Lượng mưa trung bình năm (mm)</a:t>
                      </a:r>
                      <a:endParaRPr lang="vi-VN" sz="2800" b="1">
                        <a:effectLst/>
                        <a:latin typeface="+mj-lt"/>
                        <a:ea typeface="Arial" panose="020B0604020202020204" pitchFamily="34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 </a:t>
                      </a:r>
                      <a:endParaRPr lang="vi-VN" sz="28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>
                          <a:effectLst/>
                          <a:latin typeface="+mj-lt"/>
                        </a:rPr>
                        <a:t> </a:t>
                      </a:r>
                      <a:endParaRPr lang="vi-VN" sz="28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 dirty="0">
                          <a:effectLst/>
                          <a:latin typeface="+mj-lt"/>
                        </a:rPr>
                        <a:t> </a:t>
                      </a:r>
                      <a:endParaRPr lang="vi-VN" sz="28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3304233529"/>
                  </a:ext>
                </a:extLst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5384800" y="2032000"/>
            <a:ext cx="9821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800" b="1" dirty="0" smtClean="0">
                <a:solidFill>
                  <a:srgbClr val="FF0000"/>
                </a:solidFill>
                <a:latin typeface="+mj-lt"/>
              </a:rPr>
              <a:t>10</a:t>
            </a:r>
            <a:endParaRPr lang="vi-VN" sz="28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490633" y="2589086"/>
            <a:ext cx="9821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 smtClean="0">
                <a:solidFill>
                  <a:srgbClr val="FF0000"/>
                </a:solidFill>
                <a:latin typeface="+mj-lt"/>
              </a:rPr>
              <a:t>- 30</a:t>
            </a:r>
            <a:endParaRPr lang="vi-VN" sz="28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397500" y="5987989"/>
            <a:ext cx="9821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800" b="1" dirty="0" smtClean="0">
                <a:solidFill>
                  <a:srgbClr val="FF0000"/>
                </a:solidFill>
                <a:latin typeface="+mj-lt"/>
              </a:rPr>
              <a:t>26,7</a:t>
            </a:r>
            <a:endParaRPr lang="vi-VN" sz="28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490632" y="5375088"/>
            <a:ext cx="9821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800" b="1" dirty="0" smtClean="0">
                <a:solidFill>
                  <a:srgbClr val="FF0000"/>
                </a:solidFill>
                <a:latin typeface="+mj-lt"/>
              </a:rPr>
              <a:t>20</a:t>
            </a:r>
            <a:endParaRPr lang="vi-VN" sz="28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384800" y="4746371"/>
            <a:ext cx="9821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800" b="1" dirty="0" smtClean="0">
                <a:solidFill>
                  <a:srgbClr val="FF0000"/>
                </a:solidFill>
                <a:latin typeface="+mj-lt"/>
              </a:rPr>
              <a:t>50</a:t>
            </a:r>
            <a:endParaRPr lang="vi-VN" sz="28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329766" y="3637759"/>
            <a:ext cx="11429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 smtClean="0">
                <a:solidFill>
                  <a:srgbClr val="FF0000"/>
                </a:solidFill>
                <a:latin typeface="+mj-lt"/>
              </a:rPr>
              <a:t>- 12,8</a:t>
            </a:r>
            <a:endParaRPr lang="vi-VN" sz="28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397500" y="3146173"/>
            <a:ext cx="8847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800" b="1" dirty="0" smtClean="0">
                <a:solidFill>
                  <a:srgbClr val="FF0000"/>
                </a:solidFill>
                <a:latin typeface="+mj-lt"/>
              </a:rPr>
              <a:t>40</a:t>
            </a:r>
            <a:endParaRPr lang="vi-VN" sz="28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147455" y="223039"/>
            <a:ext cx="46828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800" b="1" dirty="0" smtClean="0">
                <a:solidFill>
                  <a:srgbClr val="FF0000"/>
                </a:solidFill>
                <a:latin typeface="+mj-lt"/>
              </a:rPr>
              <a:t>PHIẾU HỌC TẬP</a:t>
            </a:r>
            <a:endParaRPr lang="vi-VN" sz="2800" b="1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17492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25940" y="167317"/>
            <a:ext cx="2220416" cy="5878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Thực hành</a:t>
            </a:r>
            <a:endParaRPr lang="vi-VN" sz="28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35466" y="630535"/>
            <a:ext cx="885613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Dựa vào PHT + Hình 2 nêu đặc điểm khí hậu của từng địa điểm trên. </a:t>
            </a:r>
            <a:endParaRPr lang="vi-VN" sz="28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795" y="1811868"/>
            <a:ext cx="8450863" cy="482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1046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94509" y="1676400"/>
            <a:ext cx="767541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TỰ HỌC</a:t>
            </a:r>
          </a:p>
          <a:p>
            <a:pPr algn="ctr"/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Ôn bài: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phân tích biểu đồ nhiệt độ lượng mưa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Tx/>
              <a:buAutoNum type="arabicPeriod"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Tìm </a:t>
            </a:r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hiểu về nguồn nước: trạng thái, những loại nào, hiện trạng ở nơi e sống</a:t>
            </a:r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buFontTx/>
              <a:buAutoNum type="arabicPeriod"/>
            </a:pPr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Xem trước vòng tuần hoàn của nước.</a:t>
            </a:r>
            <a:endParaRPr lang="vi-VN" sz="2800" b="1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1052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</TotalTime>
  <Words>292</Words>
  <Application>Microsoft Office PowerPoint</Application>
  <PresentationFormat>On-screen Show (4:3)</PresentationFormat>
  <Paragraphs>65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MyPC</dc:creator>
  <cp:lastModifiedBy>MyPC</cp:lastModifiedBy>
  <cp:revision>9</cp:revision>
  <dcterms:created xsi:type="dcterms:W3CDTF">2021-07-25T00:42:36Z</dcterms:created>
  <dcterms:modified xsi:type="dcterms:W3CDTF">2021-08-12T09:35:00Z</dcterms:modified>
</cp:coreProperties>
</file>